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9" r:id="rId4"/>
    <p:sldId id="265" r:id="rId5"/>
    <p:sldId id="260" r:id="rId6"/>
    <p:sldId id="266" r:id="rId7"/>
    <p:sldId id="261" r:id="rId8"/>
    <p:sldId id="267" r:id="rId9"/>
    <p:sldId id="262" r:id="rId10"/>
    <p:sldId id="268" r:id="rId11"/>
    <p:sldId id="257" r:id="rId12"/>
    <p:sldId id="269" r:id="rId13"/>
    <p:sldId id="270" r:id="rId14"/>
    <p:sldId id="264"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764704"/>
            <a:ext cx="7772400" cy="1470025"/>
          </a:xfrm>
          <a:solidFill>
            <a:schemeClr val="accent4">
              <a:lumMod val="40000"/>
              <a:lumOff val="60000"/>
            </a:schemeClr>
          </a:solidFill>
          <a:scene3d>
            <a:camera prst="orthographicFront"/>
            <a:lightRig rig="threePt" dir="t"/>
          </a:scene3d>
          <a:sp3d>
            <a:bevelT w="165100" prst="coolSlant"/>
          </a:sp3d>
        </p:spPr>
        <p:txBody>
          <a:bodyPr/>
          <a:lstStyle/>
          <a:p>
            <a:r>
              <a:rPr lang="es-CO" dirty="0" smtClean="0">
                <a:latin typeface="Algerian" pitchFamily="82" charset="0"/>
              </a:rPr>
              <a:t>LA ÚLTIMA ESPERANZA DE UNA PACIENTE</a:t>
            </a:r>
            <a:endParaRPr lang="es-CO" dirty="0">
              <a:latin typeface="Algerian" pitchFamily="82" charset="0"/>
            </a:endParaRPr>
          </a:p>
        </p:txBody>
      </p:sp>
      <p:sp>
        <p:nvSpPr>
          <p:cNvPr id="3" name="2 Subtítulo"/>
          <p:cNvSpPr>
            <a:spLocks noGrp="1"/>
          </p:cNvSpPr>
          <p:nvPr>
            <p:ph type="subTitle" idx="1"/>
          </p:nvPr>
        </p:nvSpPr>
        <p:spPr>
          <a:xfrm>
            <a:off x="1115616" y="5661248"/>
            <a:ext cx="6400800" cy="769640"/>
          </a:xfrm>
          <a:solidFill>
            <a:schemeClr val="accent4">
              <a:lumMod val="40000"/>
              <a:lumOff val="60000"/>
            </a:schemeClr>
          </a:solidFill>
          <a:scene3d>
            <a:camera prst="orthographicFront"/>
            <a:lightRig rig="threePt" dir="t"/>
          </a:scene3d>
          <a:sp3d>
            <a:bevelT w="165100" prst="coolSlant"/>
          </a:sp3d>
        </p:spPr>
        <p:txBody>
          <a:bodyPr/>
          <a:lstStyle/>
          <a:p>
            <a:r>
              <a:rPr lang="es-CO" b="1" dirty="0" smtClean="0">
                <a:solidFill>
                  <a:srgbClr val="FF0000"/>
                </a:solidFill>
              </a:rPr>
              <a:t>MARCOS 5:25-29; HEBREOS 4:16.</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492896"/>
            <a:ext cx="4680520" cy="2880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2122065"/>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Autofit/>
          </a:bodyPr>
          <a:lstStyle/>
          <a:p>
            <a:r>
              <a:rPr lang="es-CO" sz="3600" b="1" dirty="0"/>
              <a:t>LA ÚLTIMA ESPERANZA DE UNA PACIENTE</a:t>
            </a:r>
          </a:p>
        </p:txBody>
      </p:sp>
      <p:sp>
        <p:nvSpPr>
          <p:cNvPr id="3" name="2 Marcador de contenido"/>
          <p:cNvSpPr>
            <a:spLocks noGrp="1"/>
          </p:cNvSpPr>
          <p:nvPr>
            <p:ph idx="1"/>
          </p:nvPr>
        </p:nvSpPr>
        <p:spPr>
          <a:xfrm>
            <a:off x="457200" y="1600200"/>
            <a:ext cx="8229600" cy="4925144"/>
          </a:xfrm>
          <a:solidFill>
            <a:schemeClr val="bg2">
              <a:lumMod val="90000"/>
            </a:schemeClr>
          </a:solidFill>
          <a:scene3d>
            <a:camera prst="orthographicFront"/>
            <a:lightRig rig="threePt" dir="t"/>
          </a:scene3d>
          <a:sp3d>
            <a:bevelT w="165100" prst="coolSlant"/>
          </a:sp3d>
        </p:spPr>
        <p:txBody>
          <a:bodyPr>
            <a:normAutofit/>
          </a:bodyPr>
          <a:lstStyle/>
          <a:p>
            <a:pPr marL="0" indent="0">
              <a:buNone/>
            </a:pPr>
            <a:endParaRPr lang="es-CO" sz="2800" dirty="0" smtClean="0"/>
          </a:p>
          <a:p>
            <a:pPr marL="0" indent="0">
              <a:buNone/>
            </a:pPr>
            <a:r>
              <a:rPr lang="es-CO" sz="2800" dirty="0" smtClean="0"/>
              <a:t>El texto Bíblico para este tema se encuentra en </a:t>
            </a:r>
            <a:r>
              <a:rPr lang="es-CO" sz="2800" dirty="0" smtClean="0">
                <a:solidFill>
                  <a:srgbClr val="FF0000"/>
                </a:solidFill>
              </a:rPr>
              <a:t>MARCOS 5:25-29</a:t>
            </a:r>
            <a:r>
              <a:rPr lang="es-CO" sz="2800" dirty="0"/>
              <a:t>. </a:t>
            </a:r>
            <a:endParaRPr lang="es-CO" sz="2800" dirty="0" smtClean="0"/>
          </a:p>
          <a:p>
            <a:pPr marL="800100" lvl="2" indent="0">
              <a:buNone/>
            </a:pPr>
            <a:r>
              <a:rPr lang="es-CO" sz="2000" dirty="0" smtClean="0"/>
              <a:t>«</a:t>
            </a:r>
            <a:r>
              <a:rPr lang="es-CO" b="1" dirty="0" smtClean="0">
                <a:latin typeface="Agency FB" pitchFamily="34" charset="0"/>
              </a:rPr>
              <a:t>Pero </a:t>
            </a:r>
            <a:r>
              <a:rPr lang="es-CO" b="1" dirty="0">
                <a:latin typeface="Agency FB" pitchFamily="34" charset="0"/>
              </a:rPr>
              <a:t>una mujer que desde hacía doce años padecía de flujo de sangre</a:t>
            </a:r>
            <a:r>
              <a:rPr lang="es-CO" b="1" dirty="0" smtClean="0">
                <a:latin typeface="Agency FB" pitchFamily="34" charset="0"/>
              </a:rPr>
              <a:t>, </a:t>
            </a:r>
            <a:r>
              <a:rPr lang="es-CO" b="1" dirty="0">
                <a:latin typeface="Agency FB" pitchFamily="34" charset="0"/>
              </a:rPr>
              <a:t>26 y había sufrido mucho de muchos médicos, y gastado todo lo que tenía, y nada había aprovechado, antes le iba peor</a:t>
            </a:r>
            <a:r>
              <a:rPr lang="es-CO" b="1" dirty="0" smtClean="0">
                <a:latin typeface="Agency FB" pitchFamily="34" charset="0"/>
              </a:rPr>
              <a:t>, </a:t>
            </a:r>
            <a:r>
              <a:rPr lang="es-CO" b="1" dirty="0">
                <a:latin typeface="Agency FB" pitchFamily="34" charset="0"/>
              </a:rPr>
              <a:t>27 cuando oyó hablar de Jesús, vino por detrás entre la multitud, y tocó su manto</a:t>
            </a:r>
            <a:r>
              <a:rPr lang="es-CO" b="1" dirty="0" smtClean="0">
                <a:latin typeface="Agency FB" pitchFamily="34" charset="0"/>
              </a:rPr>
              <a:t>. </a:t>
            </a:r>
            <a:r>
              <a:rPr lang="es-CO" b="1" dirty="0">
                <a:latin typeface="Agency FB" pitchFamily="34" charset="0"/>
              </a:rPr>
              <a:t>28 Porque decía: Si tocare tan solamente su manto, seré salva</a:t>
            </a:r>
            <a:r>
              <a:rPr lang="es-CO" b="1" dirty="0" smtClean="0">
                <a:latin typeface="Agency FB" pitchFamily="34" charset="0"/>
              </a:rPr>
              <a:t>. </a:t>
            </a:r>
            <a:r>
              <a:rPr lang="es-CO" b="1" dirty="0">
                <a:latin typeface="Agency FB" pitchFamily="34" charset="0"/>
              </a:rPr>
              <a:t>29 Y en seguida la fuente de su sangre se secó; y sintió en el cuerpo que estaba sana de aquel </a:t>
            </a:r>
            <a:r>
              <a:rPr lang="es-CO" b="1" dirty="0" smtClean="0">
                <a:latin typeface="Agency FB" pitchFamily="34" charset="0"/>
              </a:rPr>
              <a:t>azote</a:t>
            </a:r>
            <a:r>
              <a:rPr lang="es-CO" sz="2000" dirty="0" smtClean="0"/>
              <a:t>».</a:t>
            </a:r>
          </a:p>
          <a:p>
            <a:endParaRPr lang="es-CO" dirty="0"/>
          </a:p>
        </p:txBody>
      </p:sp>
    </p:spTree>
    <p:extLst>
      <p:ext uri="{BB962C8B-B14F-4D97-AF65-F5344CB8AC3E}">
        <p14:creationId xmlns:p14="http://schemas.microsoft.com/office/powerpoint/2010/main" val="375906478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90000"/>
            </a:schemeClr>
          </a:solidFill>
          <a:scene3d>
            <a:camera prst="orthographicFront"/>
            <a:lightRig rig="threePt" dir="t"/>
          </a:scene3d>
          <a:sp3d>
            <a:bevelT prst="slope"/>
          </a:sp3d>
        </p:spPr>
        <p:txBody>
          <a:bodyPr>
            <a:normAutofit fontScale="85000" lnSpcReduction="20000"/>
          </a:bodyPr>
          <a:lstStyle/>
          <a:p>
            <a:r>
              <a:rPr lang="es-CO" dirty="0"/>
              <a:t>La mujer de este pasaje sufría un mal que era muy corriente y muy difícil de tratar. </a:t>
            </a:r>
            <a:r>
              <a:rPr lang="es-CO" dirty="0" smtClean="0"/>
              <a:t>El </a:t>
            </a:r>
            <a:r>
              <a:rPr lang="es-CO" dirty="0"/>
              <a:t>Talmud propone no menos de once curas para esa dolencia. </a:t>
            </a:r>
            <a:r>
              <a:rPr lang="es-CO" dirty="0">
                <a:solidFill>
                  <a:srgbClr val="FF0000"/>
                </a:solidFill>
              </a:rPr>
              <a:t>Algunas de ellas no son más que tónicos y </a:t>
            </a:r>
            <a:r>
              <a:rPr lang="es-CO" dirty="0" smtClean="0">
                <a:solidFill>
                  <a:srgbClr val="FF0000"/>
                </a:solidFill>
              </a:rPr>
              <a:t>astringentes (</a:t>
            </a:r>
            <a:r>
              <a:rPr lang="es-CO" dirty="0" smtClean="0">
                <a:solidFill>
                  <a:srgbClr val="FF0000"/>
                </a:solidFill>
                <a:latin typeface="Agency FB" pitchFamily="34" charset="0"/>
              </a:rPr>
              <a:t>seca las heridas</a:t>
            </a:r>
            <a:r>
              <a:rPr lang="es-CO" dirty="0" smtClean="0">
                <a:solidFill>
                  <a:srgbClr val="FF0000"/>
                </a:solidFill>
              </a:rPr>
              <a:t>); </a:t>
            </a:r>
            <a:r>
              <a:rPr lang="es-CO" dirty="0">
                <a:solidFill>
                  <a:srgbClr val="FF0000"/>
                </a:solidFill>
              </a:rPr>
              <a:t>pero otras son sencillamente supersticiones, como llevar las cenizas de un huevo de avestruz en una faja de lino en el verano y de algodón en invierno; o llevar una espiga de cebada que se hubiera encontrado en el estiércol de una burra blanca. </a:t>
            </a:r>
            <a:endParaRPr lang="es-CO" dirty="0" smtClean="0">
              <a:solidFill>
                <a:srgbClr val="FF0000"/>
              </a:solidFill>
            </a:endParaRPr>
          </a:p>
          <a:p>
            <a:pPr marL="0" indent="0">
              <a:buNone/>
            </a:pPr>
            <a:r>
              <a:rPr lang="es-CO" dirty="0" smtClean="0"/>
              <a:t>Sin </a:t>
            </a:r>
            <a:r>
              <a:rPr lang="es-CO" dirty="0"/>
              <a:t>duda esta pobre mujer había probado </a:t>
            </a:r>
            <a:r>
              <a:rPr lang="es-CO" dirty="0" smtClean="0"/>
              <a:t>de todo hasta </a:t>
            </a:r>
            <a:r>
              <a:rPr lang="es-CO" dirty="0"/>
              <a:t>esos remedios desesperados. Lo malo era </a:t>
            </a:r>
            <a:r>
              <a:rPr lang="es-CO" dirty="0" smtClean="0"/>
              <a:t>que la afectaba en cuatro áreas: </a:t>
            </a:r>
          </a:p>
          <a:p>
            <a:pPr marL="400050" lvl="1" indent="0">
              <a:buNone/>
            </a:pPr>
            <a:r>
              <a:rPr lang="es-CO" sz="3300" b="1" dirty="0" smtClean="0">
                <a:solidFill>
                  <a:srgbClr val="FF0000"/>
                </a:solidFill>
              </a:rPr>
              <a:t>(1</a:t>
            </a:r>
            <a:r>
              <a:rPr lang="es-CO" sz="3300" dirty="0" smtClean="0"/>
              <a:t>), aquello afectaba </a:t>
            </a:r>
            <a:r>
              <a:rPr lang="es-CO" sz="3300" dirty="0"/>
              <a:t>la salud de una </a:t>
            </a:r>
            <a:r>
              <a:rPr lang="es-CO" sz="3300" dirty="0" smtClean="0"/>
              <a:t>mujer. </a:t>
            </a:r>
          </a:p>
          <a:p>
            <a:pPr marL="400050" lvl="1" indent="0">
              <a:buNone/>
            </a:pPr>
            <a:r>
              <a:rPr lang="es-CO" sz="3300" dirty="0" smtClean="0"/>
              <a:t>(</a:t>
            </a:r>
            <a:r>
              <a:rPr lang="es-CO" sz="3300" b="1" dirty="0" smtClean="0">
                <a:solidFill>
                  <a:srgbClr val="FF0000"/>
                </a:solidFill>
              </a:rPr>
              <a:t>2</a:t>
            </a:r>
            <a:r>
              <a:rPr lang="es-CO" sz="3300" dirty="0" smtClean="0"/>
              <a:t>), la </a:t>
            </a:r>
            <a:r>
              <a:rPr lang="es-CO" sz="3300" dirty="0"/>
              <a:t>mantenía en una condición de impureza </a:t>
            </a:r>
            <a:r>
              <a:rPr lang="es-CO" sz="3300" dirty="0" smtClean="0"/>
              <a:t>ritual. </a:t>
            </a:r>
          </a:p>
          <a:p>
            <a:pPr marL="400050" lvl="1" indent="0">
              <a:buNone/>
            </a:pPr>
            <a:r>
              <a:rPr lang="es-CO" sz="3300" dirty="0" smtClean="0"/>
              <a:t>(</a:t>
            </a:r>
            <a:r>
              <a:rPr lang="es-CO" sz="3300" b="1" dirty="0" smtClean="0">
                <a:solidFill>
                  <a:srgbClr val="FF0000"/>
                </a:solidFill>
              </a:rPr>
              <a:t>3</a:t>
            </a:r>
            <a:r>
              <a:rPr lang="es-CO" sz="3300" dirty="0" smtClean="0"/>
              <a:t>), </a:t>
            </a:r>
            <a:r>
              <a:rPr lang="es-CO" sz="3300" dirty="0" smtClean="0"/>
              <a:t>le </a:t>
            </a:r>
            <a:r>
              <a:rPr lang="es-CO" sz="3300" dirty="0"/>
              <a:t>impedía participar en el culto a </a:t>
            </a:r>
            <a:r>
              <a:rPr lang="es-CO" sz="3300" dirty="0" smtClean="0"/>
              <a:t>Dios. </a:t>
            </a:r>
            <a:r>
              <a:rPr lang="es-CO" sz="3300" dirty="0"/>
              <a:t>y </a:t>
            </a:r>
            <a:endParaRPr lang="es-CO" sz="3300" dirty="0" smtClean="0"/>
          </a:p>
          <a:p>
            <a:pPr marL="400050" lvl="1" indent="0">
              <a:buNone/>
            </a:pPr>
            <a:r>
              <a:rPr lang="es-CO" sz="3300" dirty="0" smtClean="0"/>
              <a:t>(</a:t>
            </a:r>
            <a:r>
              <a:rPr lang="es-CO" sz="3300" b="1" dirty="0" smtClean="0">
                <a:solidFill>
                  <a:srgbClr val="FF0000"/>
                </a:solidFill>
              </a:rPr>
              <a:t>4</a:t>
            </a:r>
            <a:r>
              <a:rPr lang="es-CO" sz="3300" dirty="0" smtClean="0"/>
              <a:t>), le impedía tener </a:t>
            </a:r>
            <a:r>
              <a:rPr lang="es-CO" sz="3300" dirty="0"/>
              <a:t>trato con las demás </a:t>
            </a:r>
            <a:r>
              <a:rPr lang="es-CO" sz="3300" dirty="0" smtClean="0"/>
              <a:t>personas.</a:t>
            </a:r>
            <a:endParaRPr lang="es-CO" sz="3300" dirty="0"/>
          </a:p>
        </p:txBody>
      </p:sp>
    </p:spTree>
    <p:extLst>
      <p:ext uri="{BB962C8B-B14F-4D97-AF65-F5344CB8AC3E}">
        <p14:creationId xmlns:p14="http://schemas.microsoft.com/office/powerpoint/2010/main" val="251957176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5" end="5"/>
                                            </p:txEl>
                                          </p:spTgt>
                                        </p:tgtEl>
                                        <p:attrNameLst>
                                          <p:attrName>style.visibility</p:attrName>
                                        </p:attrNameLst>
                                      </p:cBhvr>
                                      <p:to>
                                        <p:strVal val="visible"/>
                                      </p:to>
                                    </p:set>
                                    <p:animEffect transition="in" filter="wipe(down)">
                                      <p:cBhvr>
                                        <p:cTn id="71" dur="580">
                                          <p:stCondLst>
                                            <p:cond delay="0"/>
                                          </p:stCondLst>
                                        </p:cTn>
                                        <p:tgtEl>
                                          <p:spTgt spid="3">
                                            <p:txEl>
                                              <p:pRg st="5" end="5"/>
                                            </p:txEl>
                                          </p:spTgt>
                                        </p:tgtEl>
                                      </p:cBhvr>
                                    </p:animEffect>
                                    <p:anim calcmode="lin" valueType="num">
                                      <p:cBhvr>
                                        <p:cTn id="7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5" end="5"/>
                                            </p:txEl>
                                          </p:spTgt>
                                        </p:tgtEl>
                                      </p:cBhvr>
                                      <p:to x="100000" y="60000"/>
                                    </p:animScale>
                                    <p:animScale>
                                      <p:cBhvr>
                                        <p:cTn id="78" dur="166" decel="50000">
                                          <p:stCondLst>
                                            <p:cond delay="676"/>
                                          </p:stCondLst>
                                        </p:cTn>
                                        <p:tgtEl>
                                          <p:spTgt spid="3">
                                            <p:txEl>
                                              <p:pRg st="5" end="5"/>
                                            </p:txEl>
                                          </p:spTgt>
                                        </p:tgtEl>
                                      </p:cBhvr>
                                      <p:to x="100000" y="100000"/>
                                    </p:animScale>
                                    <p:animScale>
                                      <p:cBhvr>
                                        <p:cTn id="79" dur="26">
                                          <p:stCondLst>
                                            <p:cond delay="1312"/>
                                          </p:stCondLst>
                                        </p:cTn>
                                        <p:tgtEl>
                                          <p:spTgt spid="3">
                                            <p:txEl>
                                              <p:pRg st="5" end="5"/>
                                            </p:txEl>
                                          </p:spTgt>
                                        </p:tgtEl>
                                      </p:cBhvr>
                                      <p:to x="100000" y="80000"/>
                                    </p:animScale>
                                    <p:animScale>
                                      <p:cBhvr>
                                        <p:cTn id="80" dur="166" decel="50000">
                                          <p:stCondLst>
                                            <p:cond delay="1338"/>
                                          </p:stCondLst>
                                        </p:cTn>
                                        <p:tgtEl>
                                          <p:spTgt spid="3">
                                            <p:txEl>
                                              <p:pRg st="5" end="5"/>
                                            </p:txEl>
                                          </p:spTgt>
                                        </p:tgtEl>
                                      </p:cBhvr>
                                      <p:to x="100000" y="100000"/>
                                    </p:animScale>
                                    <p:animScale>
                                      <p:cBhvr>
                                        <p:cTn id="81" dur="26">
                                          <p:stCondLst>
                                            <p:cond delay="1642"/>
                                          </p:stCondLst>
                                        </p:cTn>
                                        <p:tgtEl>
                                          <p:spTgt spid="3">
                                            <p:txEl>
                                              <p:pRg st="5" end="5"/>
                                            </p:txEl>
                                          </p:spTgt>
                                        </p:tgtEl>
                                      </p:cBhvr>
                                      <p:to x="100000" y="90000"/>
                                    </p:animScale>
                                    <p:animScale>
                                      <p:cBhvr>
                                        <p:cTn id="82" dur="166" decel="50000">
                                          <p:stCondLst>
                                            <p:cond delay="1668"/>
                                          </p:stCondLst>
                                        </p:cTn>
                                        <p:tgtEl>
                                          <p:spTgt spid="3">
                                            <p:txEl>
                                              <p:pRg st="5" end="5"/>
                                            </p:txEl>
                                          </p:spTgt>
                                        </p:tgtEl>
                                      </p:cBhvr>
                                      <p:to x="100000" y="100000"/>
                                    </p:animScale>
                                    <p:animScale>
                                      <p:cBhvr>
                                        <p:cTn id="83" dur="26">
                                          <p:stCondLst>
                                            <p:cond delay="1808"/>
                                          </p:stCondLst>
                                        </p:cTn>
                                        <p:tgtEl>
                                          <p:spTgt spid="3">
                                            <p:txEl>
                                              <p:pRg st="5" end="5"/>
                                            </p:txEl>
                                          </p:spTgt>
                                        </p:tgtEl>
                                      </p:cBhvr>
                                      <p:to x="100000" y="95000"/>
                                    </p:animScale>
                                    <p:animScale>
                                      <p:cBhvr>
                                        <p:cTn id="8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bg2">
              <a:lumMod val="90000"/>
            </a:schemeClr>
          </a:solidFill>
          <a:scene3d>
            <a:camera prst="orthographicFront"/>
            <a:lightRig rig="threePt" dir="t"/>
          </a:scene3d>
          <a:sp3d>
            <a:bevelT w="165100" prst="coolSlant"/>
          </a:sp3d>
        </p:spPr>
        <p:txBody>
          <a:bodyPr>
            <a:normAutofit lnSpcReduction="10000"/>
          </a:bodyPr>
          <a:lstStyle/>
          <a:p>
            <a:pPr marL="0" indent="0">
              <a:buNone/>
            </a:pPr>
            <a:endParaRPr lang="es-CO" dirty="0" smtClean="0"/>
          </a:p>
          <a:p>
            <a:pPr marL="0" indent="0">
              <a:buNone/>
            </a:pPr>
            <a:r>
              <a:rPr lang="es-CO" dirty="0" smtClean="0"/>
              <a:t>Así </a:t>
            </a:r>
            <a:r>
              <a:rPr lang="es-CO" dirty="0" smtClean="0"/>
              <a:t>lo disponía </a:t>
            </a:r>
            <a:r>
              <a:rPr lang="es-CO" dirty="0" smtClean="0"/>
              <a:t>Dios en </a:t>
            </a:r>
            <a:r>
              <a:rPr lang="es-CO" dirty="0" smtClean="0">
                <a:solidFill>
                  <a:srgbClr val="FF0000"/>
                </a:solidFill>
              </a:rPr>
              <a:t>Lev </a:t>
            </a:r>
            <a:r>
              <a:rPr lang="es-CO" dirty="0" smtClean="0">
                <a:solidFill>
                  <a:srgbClr val="FF0000"/>
                </a:solidFill>
              </a:rPr>
              <a:t>15:25-27.</a:t>
            </a:r>
          </a:p>
          <a:p>
            <a:pPr marL="800100" lvl="2" indent="0">
              <a:buNone/>
            </a:pPr>
            <a:r>
              <a:rPr lang="es-CO" sz="2800" dirty="0" smtClean="0">
                <a:latin typeface="Agency FB" pitchFamily="34" charset="0"/>
              </a:rPr>
              <a:t>«Cuando </a:t>
            </a:r>
            <a:r>
              <a:rPr lang="es-CO" sz="2800" dirty="0">
                <a:latin typeface="Agency FB" pitchFamily="34" charset="0"/>
              </a:rPr>
              <a:t>una mujer tenga flujo de sangre por muchos días fuera del tiempo de su menstruación, o cuando tenga flujo de sangre más allá de su menstruación, </a:t>
            </a:r>
            <a:r>
              <a:rPr lang="es-CO" sz="2800" u="sng" dirty="0">
                <a:latin typeface="Agency FB" pitchFamily="34" charset="0"/>
              </a:rPr>
              <a:t>todo el tiempo de su flujo quedará impura como en los días de su menstruación</a:t>
            </a:r>
            <a:r>
              <a:rPr lang="es-CO" sz="2800" dirty="0" smtClean="0">
                <a:latin typeface="Agency FB" pitchFamily="34" charset="0"/>
              </a:rPr>
              <a:t>.</a:t>
            </a:r>
          </a:p>
          <a:p>
            <a:pPr marL="800100" lvl="2" indent="0">
              <a:buNone/>
            </a:pPr>
            <a:r>
              <a:rPr lang="es-CO" sz="2800" dirty="0" smtClean="0">
                <a:latin typeface="Agency FB" pitchFamily="34" charset="0"/>
              </a:rPr>
              <a:t> </a:t>
            </a:r>
            <a:r>
              <a:rPr lang="es-CO" sz="2800" dirty="0">
                <a:latin typeface="Agency FB" pitchFamily="34" charset="0"/>
              </a:rPr>
              <a:t>26 </a:t>
            </a:r>
            <a:r>
              <a:rPr lang="es-CO" sz="2800" u="sng" dirty="0">
                <a:latin typeface="Agency FB" pitchFamily="34" charset="0"/>
              </a:rPr>
              <a:t>Toda cama en que duerma mientras dura su flujo será como la cama de su menstruación, y todo mueble sobre que se siente será inmundo como la impureza de su menstruación</a:t>
            </a:r>
            <a:r>
              <a:rPr lang="es-CO" sz="2800" dirty="0">
                <a:latin typeface="Agency FB" pitchFamily="34" charset="0"/>
              </a:rPr>
              <a:t>. 27 </a:t>
            </a:r>
            <a:r>
              <a:rPr lang="es-CO" sz="2800" u="sng" dirty="0">
                <a:latin typeface="Agency FB" pitchFamily="34" charset="0"/>
              </a:rPr>
              <a:t>Cualquiera que toque esas cosas será impuro y lavará sus vestidos</a:t>
            </a:r>
            <a:r>
              <a:rPr lang="es-CO" sz="2800" dirty="0">
                <a:latin typeface="Agency FB" pitchFamily="34" charset="0"/>
              </a:rPr>
              <a:t>, se lavará a sí mismo con agua, y quedará impuro hasta la </a:t>
            </a:r>
            <a:r>
              <a:rPr lang="es-CO" sz="2800" dirty="0" smtClean="0">
                <a:latin typeface="Agency FB" pitchFamily="34" charset="0"/>
              </a:rPr>
              <a:t>noche»</a:t>
            </a:r>
            <a:endParaRPr lang="es-CO" sz="2800" dirty="0">
              <a:latin typeface="Agency FB" pitchFamily="34" charset="0"/>
            </a:endParaRPr>
          </a:p>
          <a:p>
            <a:endParaRPr lang="es-CO" dirty="0"/>
          </a:p>
        </p:txBody>
      </p:sp>
    </p:spTree>
    <p:extLst>
      <p:ext uri="{BB962C8B-B14F-4D97-AF65-F5344CB8AC3E}">
        <p14:creationId xmlns:p14="http://schemas.microsoft.com/office/powerpoint/2010/main" val="59535682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r>
              <a:rPr lang="es-CO" dirty="0"/>
              <a:t>Marcos se mete aquí un poco con los médicos. La mujer había acudido a todos los que había podido, y había sufrido mucho con los tratamientos, y se había gastado todo lo que tenía; y el resultado había sido, no ponerse mejor, sino </a:t>
            </a:r>
            <a:r>
              <a:rPr lang="es-CO" dirty="0" smtClean="0"/>
              <a:t>cada vez peor.</a:t>
            </a:r>
          </a:p>
          <a:p>
            <a:pPr lvl="1"/>
            <a:r>
              <a:rPr lang="es-CO" dirty="0" smtClean="0"/>
              <a:t> </a:t>
            </a:r>
            <a:r>
              <a:rPr lang="es-CO" dirty="0"/>
              <a:t>La literatura judía es interesante en el tema de los médicos. «</a:t>
            </a:r>
            <a:r>
              <a:rPr lang="es-CO" b="1" dirty="0"/>
              <a:t>Yo solía ir a los médicos </a:t>
            </a:r>
            <a:r>
              <a:rPr lang="es-CO" dirty="0"/>
              <a:t>-dice una persona- </a:t>
            </a:r>
            <a:r>
              <a:rPr lang="es-CO" b="1" dirty="0"/>
              <a:t>para que me curaran; pero cuanto más me ungían con sus pócimas, más se me nublaban los ojos, hasta que me quedé completamente ciego</a:t>
            </a:r>
            <a:r>
              <a:rPr lang="es-CO" dirty="0"/>
              <a:t>» </a:t>
            </a:r>
            <a:r>
              <a:rPr lang="es-CO" b="1" dirty="0">
                <a:solidFill>
                  <a:srgbClr val="FF0000"/>
                </a:solidFill>
              </a:rPr>
              <a:t>(Tobías 2:10). </a:t>
            </a:r>
            <a:endParaRPr lang="es-CO" b="1" dirty="0" smtClean="0">
              <a:solidFill>
                <a:srgbClr val="FF0000"/>
              </a:solidFill>
            </a:endParaRPr>
          </a:p>
          <a:p>
            <a:pPr lvl="1"/>
            <a:r>
              <a:rPr lang="es-CO" dirty="0" smtClean="0"/>
              <a:t>Hay </a:t>
            </a:r>
            <a:r>
              <a:rPr lang="es-CO" dirty="0"/>
              <a:t>un pasaje en la Misná, que es un sumario de la ley tradicional, hablando acerca de los negocios a los que se puede dedicar a un hijo. «Rabí Yehudá dice: "</a:t>
            </a:r>
            <a:r>
              <a:rPr lang="es-CO" b="1" dirty="0"/>
              <a:t>Los muleros son en su mayoría unos canallas; los camelleros son en su mayoría gente como es debido; los marinos son casi todos santos; los mejores entre los médicos están destinados a la gehena, y los más aceptables de los carniceros son colegas de Amalec</a:t>
            </a:r>
            <a:r>
              <a:rPr lang="es-CO" b="1" dirty="0" smtClean="0"/>
              <a:t>.</a:t>
            </a:r>
            <a:r>
              <a:rPr lang="es-CO" dirty="0" smtClean="0"/>
              <a:t>"»</a:t>
            </a:r>
            <a:endParaRPr lang="es-CO" dirty="0"/>
          </a:p>
        </p:txBody>
      </p:sp>
    </p:spTree>
    <p:extLst>
      <p:ext uri="{BB962C8B-B14F-4D97-AF65-F5344CB8AC3E}">
        <p14:creationId xmlns:p14="http://schemas.microsoft.com/office/powerpoint/2010/main" val="14943822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908720"/>
            <a:ext cx="8229600" cy="5256584"/>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r>
              <a:rPr lang="es-CO" dirty="0" smtClean="0"/>
              <a:t>Aquí hay que tener en cuenta el humor característicamente judío, aplicado a una profesión digna y respetada en la que los judíos siempre descollaron. </a:t>
            </a:r>
          </a:p>
          <a:p>
            <a:pPr lvl="1"/>
            <a:r>
              <a:rPr lang="es-CO" dirty="0" smtClean="0"/>
              <a:t>Y afortunada y justamente hay voces en el sentido opuesto. </a:t>
            </a:r>
          </a:p>
          <a:p>
            <a:pPr lvl="1"/>
            <a:r>
              <a:rPr lang="es-CO" dirty="0" smtClean="0"/>
              <a:t>Uno de los elogios más grandes que se han hecho de los médicos está en El Libro de Sirá (uno de los apócrifos o deuterocanónicos que se escribieron entre el Antiguo y el Nuevo Testamento), que tomamos de la Biblia del Oso:</a:t>
            </a:r>
          </a:p>
          <a:p>
            <a:pPr lvl="1"/>
            <a:r>
              <a:rPr lang="es-CO" dirty="0" smtClean="0"/>
              <a:t> Nota: La Biblia del Oso, es una versión de la Biblia traducida al español por Casiodoro de Reina.</a:t>
            </a:r>
            <a:endParaRPr lang="es-CO" dirty="0"/>
          </a:p>
        </p:txBody>
      </p:sp>
    </p:spTree>
    <p:extLst>
      <p:ext uri="{BB962C8B-B14F-4D97-AF65-F5344CB8AC3E}">
        <p14:creationId xmlns:p14="http://schemas.microsoft.com/office/powerpoint/2010/main" val="119309960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«Honra </a:t>
            </a:r>
            <a:r>
              <a:rPr lang="es-CO" dirty="0"/>
              <a:t>al médico de sus honras para las necesidades: porque el Señor lo crió. Porque la medicina viene del Altísimo, y de los reyes será honrada. La ciencia del médico hace alzar su cabeza, y delante de los príncipes es admirable. El Señor crió de la tierra las medicinas, y el hombre prudente no las despreciará con fastidio</a:t>
            </a:r>
            <a:r>
              <a:rPr lang="es-CO" dirty="0" smtClean="0"/>
              <a:t>.</a:t>
            </a:r>
          </a:p>
          <a:p>
            <a:endParaRPr lang="es-CO" dirty="0"/>
          </a:p>
          <a:p>
            <a:pPr marL="0" indent="0" algn="ctr">
              <a:buNone/>
            </a:pPr>
            <a:r>
              <a:rPr lang="es-CO" dirty="0" smtClean="0"/>
              <a:t>¿</a:t>
            </a:r>
            <a:r>
              <a:rPr lang="es-CO" b="1" dirty="0"/>
              <a:t>El agua no recibió dulzura del madero, para que su virtud fuese notoria al hombre</a:t>
            </a:r>
            <a:r>
              <a:rPr lang="es-CO" dirty="0"/>
              <a:t>? Él es el Que dio a los hombres la ciencia para ser glorificado en sus maravillas. Él es el Que sana por estas cosas, y mitiga el dolor del hombre. El boticario con estas cosas hace sus compuestos (suaves, y sus unciones salutíferas,) y sus obras no tienen fin; mas de Él procede la prosperidad sobre toda la tierra. </a:t>
            </a:r>
            <a:endParaRPr lang="es-CO" dirty="0" smtClean="0"/>
          </a:p>
        </p:txBody>
      </p:sp>
    </p:spTree>
    <p:extLst>
      <p:ext uri="{BB962C8B-B14F-4D97-AF65-F5344CB8AC3E}">
        <p14:creationId xmlns:p14="http://schemas.microsoft.com/office/powerpoint/2010/main" val="11917240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Hijo, en tu enfermedad no seas negligente, mas ora al Señor, y El te sanará. </a:t>
            </a:r>
            <a:r>
              <a:rPr lang="es-CO" dirty="0" smtClean="0"/>
              <a:t>Apártate </a:t>
            </a:r>
            <a:r>
              <a:rPr lang="es-CO" dirty="0"/>
              <a:t>del pecado, y endereza la mano; y de toda culpa limpia tu corazón. </a:t>
            </a:r>
            <a:endParaRPr lang="es-CO" dirty="0" smtClean="0"/>
          </a:p>
          <a:p>
            <a:pPr marL="0" indent="0" algn="ctr">
              <a:buNone/>
            </a:pPr>
            <a:endParaRPr lang="es-CO" dirty="0" smtClean="0"/>
          </a:p>
          <a:p>
            <a:pPr marL="0" indent="0" algn="ctr">
              <a:buNone/>
            </a:pPr>
            <a:r>
              <a:rPr lang="es-CO" dirty="0" smtClean="0"/>
              <a:t>Ofrece </a:t>
            </a:r>
            <a:r>
              <a:rPr lang="es-CO" dirty="0"/>
              <a:t>perfume de suave olor, y memorial de flor de harina; engrasa la ofrenda, que no eres tú el primero que das estos dones. Y da luego lugar al médico, porque Dios lo crió; y no se aparte de ti, porque lo has menester. (Porque) hay tiempo cuando el buen suceso está en sus manos. </a:t>
            </a:r>
            <a:endParaRPr lang="es-CO" dirty="0" smtClean="0"/>
          </a:p>
          <a:p>
            <a:pPr marL="0" indent="0" algn="ctr">
              <a:buNone/>
            </a:pPr>
            <a:endParaRPr lang="es-CO" dirty="0" smtClean="0"/>
          </a:p>
          <a:p>
            <a:pPr marL="0" indent="0" algn="ctr">
              <a:buNone/>
            </a:pPr>
            <a:r>
              <a:rPr lang="es-CO" dirty="0" smtClean="0"/>
              <a:t>Porque </a:t>
            </a:r>
            <a:r>
              <a:rPr lang="es-CO" dirty="0"/>
              <a:t>también ellos orarán al Señor que les prospera la ayuda y la cura por causa de la vida. El que peca contra Aquel Que lo hizo, caiga en las manos del </a:t>
            </a:r>
            <a:r>
              <a:rPr lang="es-CO" dirty="0" smtClean="0"/>
              <a:t>médico».</a:t>
            </a:r>
            <a:endParaRPr lang="es-CO" dirty="0"/>
          </a:p>
        </p:txBody>
      </p:sp>
    </p:spTree>
    <p:extLst>
      <p:ext uri="{BB962C8B-B14F-4D97-AF65-F5344CB8AC3E}">
        <p14:creationId xmlns:p14="http://schemas.microsoft.com/office/powerpoint/2010/main" val="384579375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a:scene3d>
            <a:camera prst="orthographicFront"/>
            <a:lightRig rig="threePt" dir="t"/>
          </a:scene3d>
          <a:sp3d>
            <a:bevelT w="114300" prst="artDeco"/>
          </a:sp3d>
        </p:spPr>
        <p:txBody>
          <a:bodyPr>
            <a:normAutofit fontScale="92500" lnSpcReduction="10000"/>
          </a:bodyPr>
          <a:lstStyle/>
          <a:p>
            <a:pPr marL="0" indent="0">
              <a:buNone/>
            </a:pPr>
            <a:r>
              <a:rPr lang="es-CO" dirty="0"/>
              <a:t>Los médicos no habían tenido éxito en el caso de esta mujer, y ella había oído hablar de Jesús. Pero ella tenía este problema: </a:t>
            </a:r>
            <a:endParaRPr lang="es-CO" dirty="0" smtClean="0"/>
          </a:p>
          <a:p>
            <a:pPr marL="400050" lvl="1" indent="0">
              <a:buNone/>
            </a:pPr>
            <a:r>
              <a:rPr lang="es-CO" dirty="0" smtClean="0"/>
              <a:t>su </a:t>
            </a:r>
            <a:r>
              <a:rPr lang="es-CO" dirty="0"/>
              <a:t>dolencia era doblemente embarazosa; el meterse entre la gente y confesarlo abiertamente era imposible, porque contaminaba a todos los que tocara, aunque fuera un roce mínimo; pero a pesar de todo decidió tratar de tocar, aunque sólo fuera la ropa de Jesús, en secreto. </a:t>
            </a:r>
            <a:endParaRPr lang="es-CO" dirty="0" smtClean="0"/>
          </a:p>
          <a:p>
            <a:pPr marL="400050" lvl="1" indent="0">
              <a:buNone/>
            </a:pPr>
            <a:r>
              <a:rPr lang="es-CO" dirty="0" smtClean="0"/>
              <a:t>Cualquier </a:t>
            </a:r>
            <a:r>
              <a:rPr lang="es-CO" dirty="0"/>
              <a:t>judío devoto llevaba una ropa exterior con cuatro flecos, uno en cada extremo. Estos flecos se llevaban obedeciendo el mandamiento </a:t>
            </a:r>
            <a:r>
              <a:rPr lang="es-CO" dirty="0" smtClean="0"/>
              <a:t>de Dios escrito </a:t>
            </a:r>
            <a:r>
              <a:rPr lang="es-CO" dirty="0" smtClean="0"/>
              <a:t>en </a:t>
            </a:r>
            <a:r>
              <a:rPr lang="es-CO" b="1" dirty="0" smtClean="0">
                <a:solidFill>
                  <a:srgbClr val="FF0000"/>
                </a:solidFill>
              </a:rPr>
              <a:t>Núm. </a:t>
            </a:r>
            <a:r>
              <a:rPr lang="es-CO" b="1" dirty="0">
                <a:solidFill>
                  <a:srgbClr val="FF0000"/>
                </a:solidFill>
              </a:rPr>
              <a:t>15:38-40</a:t>
            </a:r>
            <a:r>
              <a:rPr lang="es-CO" dirty="0"/>
              <a:t> , </a:t>
            </a:r>
            <a:r>
              <a:rPr lang="es-CO" dirty="0" smtClean="0"/>
              <a:t>estos flecos eran para </a:t>
            </a:r>
            <a:r>
              <a:rPr lang="es-CO" dirty="0"/>
              <a:t>indicarles a los demás, y al mismo que las usaba, que era un miembro del pueblo escogido de Dios. </a:t>
            </a:r>
          </a:p>
        </p:txBody>
      </p:sp>
    </p:spTree>
    <p:extLst>
      <p:ext uri="{BB962C8B-B14F-4D97-AF65-F5344CB8AC3E}">
        <p14:creationId xmlns:p14="http://schemas.microsoft.com/office/powerpoint/2010/main" val="157861206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Con fe inquebrantable tocó el borde del manto de Jesús.</a:t>
            </a:r>
            <a:endParaRPr lang="es-CO" dirty="0"/>
          </a:p>
        </p:txBody>
      </p:sp>
      <p:sp>
        <p:nvSpPr>
          <p:cNvPr id="3" name="2 Marcador de contenido"/>
          <p:cNvSpPr>
            <a:spLocks noGrp="1"/>
          </p:cNvSpPr>
          <p:nvPr>
            <p:ph idx="1"/>
          </p:nvPr>
        </p:nvSpPr>
        <p:spPr>
          <a:xfrm>
            <a:off x="457200" y="1600200"/>
            <a:ext cx="3970784" cy="4525963"/>
          </a:xfrm>
          <a:solidFill>
            <a:schemeClr val="accent3">
              <a:lumMod val="40000"/>
              <a:lumOff val="60000"/>
            </a:schemeClr>
          </a:solidFill>
          <a:scene3d>
            <a:camera prst="orthographicFront"/>
            <a:lightRig rig="threePt" dir="t"/>
          </a:scene3d>
          <a:sp3d>
            <a:bevelT w="165100" prst="coolSlant"/>
          </a:sp3d>
        </p:spPr>
        <p:txBody>
          <a:bodyPr/>
          <a:lstStyle/>
          <a:p>
            <a:r>
              <a:rPr lang="es-CO" dirty="0"/>
              <a:t>Eran el emblema de todo judío piadoso. Fue uno de esos flecos lo que tocó la mujer escurriéndose entre la multitud; y en cuanto lo tocó sintió la emoción de saberse curada</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628800"/>
            <a:ext cx="3816424" cy="4310583"/>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92653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800201"/>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smtClean="0"/>
              <a:t>Aquí </a:t>
            </a:r>
            <a:r>
              <a:rPr lang="es-CO" dirty="0"/>
              <a:t>tenemos a una mujer que vino a Jesús como su última esperanza; había probado todas las otras curas que el mundo pudiera ofrecer, y finalmente </a:t>
            </a:r>
            <a:r>
              <a:rPr lang="es-CO" dirty="0" smtClean="0"/>
              <a:t>como único recurso probó </a:t>
            </a:r>
            <a:r>
              <a:rPr lang="es-CO" dirty="0"/>
              <a:t>con Jesús. </a:t>
            </a:r>
            <a:endParaRPr lang="es-CO" dirty="0" smtClean="0"/>
          </a:p>
        </p:txBody>
      </p:sp>
      <p:sp>
        <p:nvSpPr>
          <p:cNvPr id="4" name="3 Rectángulo"/>
          <p:cNvSpPr/>
          <p:nvPr/>
        </p:nvSpPr>
        <p:spPr>
          <a:xfrm>
            <a:off x="899592" y="2780928"/>
            <a:ext cx="4572000" cy="3908762"/>
          </a:xfrm>
          <a:prstGeom prst="rect">
            <a:avLst/>
          </a:prstGeom>
          <a:solidFill>
            <a:schemeClr val="accent3">
              <a:lumMod val="40000"/>
              <a:lumOff val="60000"/>
            </a:schemeClr>
          </a:solidFill>
          <a:scene3d>
            <a:camera prst="orthographicFront"/>
            <a:lightRig rig="threePt" dir="t"/>
          </a:scene3d>
          <a:sp3d>
            <a:bevelT w="165100" prst="coolSlant"/>
          </a:sp3d>
        </p:spPr>
        <p:txBody>
          <a:bodyPr>
            <a:spAutoFit/>
          </a:bodyPr>
          <a:lstStyle/>
          <a:p>
            <a:r>
              <a:rPr lang="es-CO" sz="2400" dirty="0"/>
              <a:t>Muchas y muchas personas han venido a buscar la ayuda de Jesús cuando estaban al borde de la desesperación. Puede que hubieran luchado contra la tentación hasta no poder más, y Le extendieron la mano gritando: «¡Señor, sálvame, que estoy perdido</a:t>
            </a:r>
            <a:r>
              <a:rPr lang="es-CO" sz="2400" dirty="0" smtClean="0"/>
              <a:t>!» </a:t>
            </a:r>
            <a:r>
              <a:rPr lang="es-CO" sz="2800" b="1" dirty="0" smtClean="0">
                <a:solidFill>
                  <a:srgbClr val="FF0000"/>
                </a:solidFill>
              </a:rPr>
              <a:t>(Ver Juan 6:37). </a:t>
            </a:r>
            <a:endParaRPr lang="es-CO" sz="2800" b="1" dirty="0">
              <a:solidFill>
                <a:srgbClr val="FF0000"/>
              </a:solidFill>
            </a:endParaRPr>
          </a:p>
          <a:p>
            <a:endParaRPr lang="es-CO"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492896"/>
            <a:ext cx="2952328" cy="3018127"/>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579522" y="5674027"/>
            <a:ext cx="3457564" cy="1015663"/>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000" b="1" dirty="0" smtClean="0"/>
              <a:t>No importa la </a:t>
            </a:r>
            <a:r>
              <a:rPr lang="es-CO" sz="2000" b="1" dirty="0"/>
              <a:t>situación en la que te encuentres ¡Ven a Jesús, y dile, </a:t>
            </a:r>
            <a:r>
              <a:rPr lang="es-CO" sz="2000" b="1" dirty="0" smtClean="0"/>
              <a:t>Sálvame </a:t>
            </a:r>
            <a:r>
              <a:rPr lang="es-CO" sz="2000" b="1" dirty="0"/>
              <a:t>Señor!</a:t>
            </a:r>
          </a:p>
        </p:txBody>
      </p:sp>
    </p:spTree>
    <p:extLst>
      <p:ext uri="{BB962C8B-B14F-4D97-AF65-F5344CB8AC3E}">
        <p14:creationId xmlns:p14="http://schemas.microsoft.com/office/powerpoint/2010/main" val="166924697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strVal val="#ppt_x"/>
                                          </p:val>
                                        </p:tav>
                                        <p:tav tm="100000">
                                          <p:val>
                                            <p:strVal val="#ppt_x"/>
                                          </p:val>
                                        </p:tav>
                                      </p:tavLst>
                                    </p:anim>
                                    <p:anim calcmode="lin" valueType="num">
                                      <p:cBhvr>
                                        <p:cTn id="14" dur="1000" fill="hold"/>
                                        <p:tgtEl>
                                          <p:spTgt spid="205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400050" lvl="1" indent="0">
              <a:buNone/>
            </a:pPr>
            <a:r>
              <a:rPr lang="es-CO" dirty="0"/>
              <a:t>Puede que hubieran luchado con alguna responsabilidad agotadora hasta no poder más, y entonces clamaron por una fuerza que ya no tenían en sí mismos. </a:t>
            </a:r>
            <a:endParaRPr lang="es-CO" dirty="0" smtClean="0"/>
          </a:p>
          <a:p>
            <a:pPr marL="400050" lvl="1" indent="0">
              <a:buNone/>
            </a:pPr>
            <a:r>
              <a:rPr lang="es-CO" dirty="0" smtClean="0"/>
              <a:t>Puede </a:t>
            </a:r>
            <a:r>
              <a:rPr lang="es-CO" dirty="0"/>
              <a:t>que fueran personas que habían trabajado para alcanzar la bondad que anhelaban, sólo para verla cada vez más lejos, hasta sentirse totalmente frustrados. </a:t>
            </a:r>
            <a:endParaRPr lang="es-CO" dirty="0" smtClean="0"/>
          </a:p>
          <a:p>
            <a:pPr marL="0" indent="0">
              <a:buNone/>
            </a:pPr>
            <a:r>
              <a:rPr lang="es-CO" dirty="0" smtClean="0"/>
              <a:t>Ninguna </a:t>
            </a:r>
            <a:r>
              <a:rPr lang="es-CO" dirty="0"/>
              <a:t>persona tendría por qué acudir a Cristo obligada por las circunstancias; y sin embargo muchos vienen así; pero aunque sea así como venimos, El no nos despedirá con las manos vacías. </a:t>
            </a:r>
            <a:endParaRPr lang="es-CO" dirty="0" smtClean="0"/>
          </a:p>
          <a:p>
            <a:pPr marL="0" indent="0">
              <a:buNone/>
            </a:pPr>
            <a:endParaRPr lang="es-CO" dirty="0"/>
          </a:p>
          <a:p>
            <a:pPr marL="400050" lvl="1" indent="0">
              <a:buNone/>
            </a:pPr>
            <a:r>
              <a:rPr lang="es-CO" sz="3000" b="1" dirty="0" smtClean="0"/>
              <a:t>Aunque </a:t>
            </a:r>
            <a:r>
              <a:rPr lang="es-CO" sz="3000" b="1" dirty="0"/>
              <a:t>todo nos falle, Él no nos </a:t>
            </a:r>
            <a:r>
              <a:rPr lang="es-CO" sz="3000" b="1" dirty="0" smtClean="0"/>
              <a:t>fallará. Tiene todo el poder para sanar, y restaurar.</a:t>
            </a:r>
            <a:endParaRPr lang="es-CO" sz="3000" b="1" dirty="0"/>
          </a:p>
          <a:p>
            <a:endParaRPr lang="es-CO" dirty="0"/>
          </a:p>
        </p:txBody>
      </p:sp>
    </p:spTree>
    <p:extLst>
      <p:ext uri="{BB962C8B-B14F-4D97-AF65-F5344CB8AC3E}">
        <p14:creationId xmlns:p14="http://schemas.microsoft.com/office/powerpoint/2010/main" val="220835808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a:solidFill>
            <a:schemeClr val="accent3">
              <a:lumMod val="40000"/>
              <a:lumOff val="60000"/>
            </a:schemeClr>
          </a:solidFill>
          <a:scene3d>
            <a:camera prst="orthographicFront"/>
            <a:lightRig rig="threePt" dir="t"/>
          </a:scene3d>
          <a:sp3d>
            <a:bevelT w="165100" prst="coolSlant"/>
          </a:sp3d>
        </p:spPr>
        <p:txBody>
          <a:bodyPr/>
          <a:lstStyle/>
          <a:p>
            <a:r>
              <a:rPr lang="es-CO" dirty="0" smtClean="0"/>
              <a:t>Él está esperándote, no lo dudes más, ven a cristo, Él es la solución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92896"/>
            <a:ext cx="3312368" cy="37227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480674"/>
            <a:ext cx="4032448" cy="373223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8486627"/>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048672"/>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lgn="ctr">
              <a:buNone/>
            </a:pPr>
            <a:r>
              <a:rPr lang="es-CO" b="1" dirty="0">
                <a:solidFill>
                  <a:srgbClr val="FF0000"/>
                </a:solidFill>
              </a:rPr>
              <a:t>HEBREOS 4:16</a:t>
            </a:r>
            <a:r>
              <a:rPr lang="es-CO" dirty="0" smtClean="0"/>
              <a:t>. dice:</a:t>
            </a:r>
            <a:endParaRPr lang="es-CO" dirty="0"/>
          </a:p>
          <a:p>
            <a:pPr marL="0" indent="0" algn="ctr">
              <a:buNone/>
            </a:pPr>
            <a:r>
              <a:rPr lang="es-CO" sz="2800" dirty="0" smtClean="0"/>
              <a:t>«</a:t>
            </a:r>
            <a:r>
              <a:rPr lang="es-CO" sz="2800" b="1" dirty="0">
                <a:latin typeface="Agency FB" pitchFamily="34" charset="0"/>
              </a:rPr>
              <a:t>Acerquémonos, pues, confiadamente al trono de la gracia, para alcanzar misericordia y hallar gracia para el oportuno </a:t>
            </a:r>
            <a:r>
              <a:rPr lang="es-CO" sz="2800" b="1" dirty="0" smtClean="0">
                <a:latin typeface="Agency FB" pitchFamily="34" charset="0"/>
              </a:rPr>
              <a:t>socorro</a:t>
            </a:r>
            <a:r>
              <a:rPr lang="es-CO" sz="2800" dirty="0" smtClean="0"/>
              <a:t>»</a:t>
            </a:r>
          </a:p>
          <a:p>
            <a:pPr marL="0" indent="0" algn="ctr">
              <a:buNone/>
            </a:pPr>
            <a:endParaRPr lang="es-CO" sz="2800" dirty="0" smtClean="0"/>
          </a:p>
          <a:p>
            <a:pPr marL="0" indent="0" algn="ctr">
              <a:buNone/>
            </a:pPr>
            <a:r>
              <a:rPr lang="es-CO" sz="2800" dirty="0" smtClean="0"/>
              <a:t>Les invito para que juntos elevemos esta oración a Nuestro </a:t>
            </a:r>
            <a:r>
              <a:rPr lang="es-CO" sz="2800" dirty="0"/>
              <a:t>Padre celestial</a:t>
            </a:r>
            <a:r>
              <a:rPr lang="es-CO" sz="2800" dirty="0" smtClean="0"/>
              <a:t>:</a:t>
            </a:r>
          </a:p>
          <a:p>
            <a:pPr marL="0" indent="0" algn="ctr">
              <a:buNone/>
            </a:pPr>
            <a:r>
              <a:rPr lang="es-CO" sz="2800" dirty="0" smtClean="0"/>
              <a:t>«</a:t>
            </a:r>
            <a:r>
              <a:rPr lang="es-CO" sz="2800" dirty="0" smtClean="0">
                <a:latin typeface="Agency FB" pitchFamily="34" charset="0"/>
              </a:rPr>
              <a:t>Padre Nuestro que estas en el cielo, gracias por permitirme elevar esta oración. Te agradezco por todas las cosas que tu en tu misericordia me has concedido. Te suplico por favor, me ayudes en mi gran necesidad, tu conoces Señor mi situación. Te la presento a ti Señor, para que si es tu voluntad,  me ayudes, me sanes, me socorras, Señor. Por favor. Te lo pido en el Nombre de tu Hijo amado, Cristo Jesús. </a:t>
            </a:r>
          </a:p>
          <a:p>
            <a:pPr marL="0" indent="0" algn="ctr">
              <a:buNone/>
            </a:pPr>
            <a:r>
              <a:rPr lang="es-CO" sz="2800" dirty="0" smtClean="0">
                <a:latin typeface="Agency FB" pitchFamily="34" charset="0"/>
              </a:rPr>
              <a:t>Amen</a:t>
            </a:r>
            <a:r>
              <a:rPr lang="es-CO" sz="2800" dirty="0" smtClean="0"/>
              <a:t>». </a:t>
            </a:r>
            <a:endParaRPr lang="es-CO" sz="2800" dirty="0"/>
          </a:p>
        </p:txBody>
      </p:sp>
    </p:spTree>
    <p:extLst>
      <p:ext uri="{BB962C8B-B14F-4D97-AF65-F5344CB8AC3E}">
        <p14:creationId xmlns:p14="http://schemas.microsoft.com/office/powerpoint/2010/main" val="223796281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TotalTime>
  <Words>1550</Words>
  <Application>Microsoft Office PowerPoint</Application>
  <PresentationFormat>Presentación en pantalla (4:3)</PresentationFormat>
  <Paragraphs>51</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LA ÚLTIMA ESPERANZA DE UNA PACIENTE</vt:lpstr>
      <vt:lpstr>LA ÚLTIMA ESPERANZA DE UNA PACIENTE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 fe inquebrantable tocó el borde del manto de Jesús.</vt:lpstr>
      <vt:lpstr>Presentación de PowerPoint</vt:lpstr>
      <vt:lpstr>Presentación de PowerPoint</vt:lpstr>
      <vt:lpstr>Él está esperándote, no lo dudes más, ven a cristo, Él es la solución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ÚLTIMA ESPERANZA DE UNA PACIENTE</dc:title>
  <dc:creator>FAMILIA FIERRO CH</dc:creator>
  <cp:lastModifiedBy>HUMBERTO</cp:lastModifiedBy>
  <cp:revision>40</cp:revision>
  <dcterms:created xsi:type="dcterms:W3CDTF">2013-09-13T00:00:57Z</dcterms:created>
  <dcterms:modified xsi:type="dcterms:W3CDTF">2016-02-19T08:40:36Z</dcterms:modified>
</cp:coreProperties>
</file>